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31" r:id="rId2"/>
    <p:sldId id="448" r:id="rId3"/>
    <p:sldId id="487" r:id="rId4"/>
    <p:sldId id="493" r:id="rId5"/>
    <p:sldId id="490" r:id="rId6"/>
    <p:sldId id="492" r:id="rId7"/>
    <p:sldId id="452" r:id="rId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70C0"/>
    <a:srgbClr val="000099"/>
    <a:srgbClr val="000066"/>
    <a:srgbClr val="F8F8F8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2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1958D4C-FA0F-4292-9F9A-636F12145974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D5EB11-C239-4962-B878-9985EBEF0E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FCF0D-CC45-49D8-8839-B9E98762F187}" type="slidenum">
              <a:rPr lang="en-US"/>
              <a:pPr/>
              <a:t>1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474DA-CF30-4E51-B650-DBE0D25BD87B}" type="slidenum">
              <a:rPr lang="en-US"/>
              <a:pPr/>
              <a:t>2</a:t>
            </a:fld>
            <a:endParaRPr 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A6195-97D9-47EE-A11B-B3DB3209D241}" type="slidenum">
              <a:rPr lang="en-US"/>
              <a:pPr/>
              <a:t>3</a:t>
            </a:fld>
            <a:endParaRPr lang="en-US"/>
          </a:p>
        </p:txBody>
      </p:sp>
      <p:sp>
        <p:nvSpPr>
          <p:cNvPr id="584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4CD93-0C24-47B2-9E92-03A0397587EC}" type="slidenum">
              <a:rPr lang="en-US"/>
              <a:pPr/>
              <a:t>4</a:t>
            </a:fld>
            <a:endParaRPr lang="en-US"/>
          </a:p>
        </p:txBody>
      </p:sp>
      <p:sp>
        <p:nvSpPr>
          <p:cNvPr id="622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A8B64-A815-4729-9509-5F06ECB25815}" type="slidenum">
              <a:rPr lang="en-US"/>
              <a:pPr/>
              <a:t>5</a:t>
            </a:fld>
            <a:endParaRPr lang="en-US"/>
          </a:p>
        </p:txBody>
      </p:sp>
      <p:sp>
        <p:nvSpPr>
          <p:cNvPr id="590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0F216-4847-4221-AEC5-8C088F6A83BA}" type="slidenum">
              <a:rPr lang="en-US"/>
              <a:pPr/>
              <a:t>6</a:t>
            </a:fld>
            <a:endParaRPr lang="en-US"/>
          </a:p>
        </p:txBody>
      </p:sp>
      <p:sp>
        <p:nvSpPr>
          <p:cNvPr id="620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D9680-108C-4263-9F57-0504A8612E65}" type="slidenum">
              <a:rPr lang="en-US"/>
              <a:pPr/>
              <a:t>7</a:t>
            </a:fld>
            <a:endParaRPr lang="en-US"/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CAADE6D6-A7F4-4DB6-A3C9-210EDA147E13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83E0721F-27C4-4FB8-87D2-D8060B262B5F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04838"/>
            <a:ext cx="8305800" cy="1554162"/>
          </a:xfrm>
        </p:spPr>
        <p:txBody>
          <a:bodyPr/>
          <a:lstStyle/>
          <a:p>
            <a:r>
              <a:rPr lang="en-US">
                <a:solidFill>
                  <a:srgbClr val="800000"/>
                </a:solidFill>
                <a:latin typeface="Arial" charset="0"/>
              </a:rPr>
              <a:t>TNSP Operating Environment 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Factors for Use in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 Economic Benchmarking</a:t>
            </a:r>
            <a:endParaRPr lang="en-AU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395288" y="2636838"/>
            <a:ext cx="8077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AER Economic Benchmarking Workshop #2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14 March 2013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Denis Lawrence and John Kain</a:t>
            </a:r>
            <a:endParaRPr lang="en-AU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6408737" cy="579438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Background</a:t>
            </a:r>
            <a:r>
              <a:rPr lang="en-NZ" sz="2000" b="0"/>
              <a:t> </a:t>
            </a:r>
            <a:endParaRPr lang="en-US" sz="20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179388" y="1412875"/>
            <a:ext cx="86407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Operating environment conditions can have a significant impact on network costs and measured efficiency and in many cases are beyond the control of managers</a:t>
            </a:r>
            <a:r>
              <a:rPr lang="en-AU" sz="2400" b="1">
                <a:solidFill>
                  <a:schemeClr val="tx1"/>
                </a:solidFill>
              </a:rPr>
              <a:t> </a:t>
            </a:r>
            <a:endParaRPr lang="en-AU" sz="24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Need to ensure reasonably like–with–like comparisons</a:t>
            </a:r>
            <a:r>
              <a:rPr lang="en-AU" sz="2400" b="1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Adjust for at least the most important operating environment differences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In practice, the number and type of operating environment factors that can be included is often limited by data availability, correlation with other included variables and degrees of freedom considerations</a:t>
            </a:r>
            <a:r>
              <a:rPr lang="en-AU" sz="2400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2087563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have a material impact</a:t>
            </a:r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endParaRPr lang="en-AU" sz="2400" b="0"/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be exogenous to the TNSP’s control, and</a:t>
            </a:r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endParaRPr lang="en-AU" sz="2400" b="0"/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be a primary driver of TNSP costs</a:t>
            </a:r>
            <a:endParaRPr lang="en-GB" sz="2400" b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054725" cy="1066800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Operating environment factor selection criteria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4638"/>
            <a:ext cx="5976938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The short list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127875" cy="2520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Climatic effects</a:t>
            </a:r>
          </a:p>
          <a:p>
            <a:pPr>
              <a:buFontTx/>
              <a:buChar char="•"/>
            </a:pPr>
            <a:r>
              <a:rPr lang="en-AU" b="0"/>
              <a:t>Terrain, and</a:t>
            </a:r>
          </a:p>
          <a:p>
            <a:pPr>
              <a:buFontTx/>
              <a:buChar char="•"/>
            </a:pPr>
            <a:r>
              <a:rPr lang="en-AU" b="0"/>
              <a:t>Length and capacity measure(s)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6663"/>
            <a:ext cx="9144000" cy="5184775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GB" sz="2400" b="0"/>
              <a:t>Climate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Tropical versus temperate climate impacts on costs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Incidence of severe storm events and bushfires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Snow loading (and difficulty of access), conductor derating in elevated temperatures and variability of vegetation aggression</a:t>
            </a:r>
            <a:r>
              <a:rPr lang="en-AU" sz="2000"/>
              <a:t> </a:t>
            </a:r>
            <a:endParaRPr lang="en-GB" sz="2000">
              <a:latin typeface="Arial" charset="0"/>
            </a:endParaRP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Measurement of climate effects and aggregation into summary measure</a:t>
            </a:r>
          </a:p>
          <a:p>
            <a:pPr lvl="1">
              <a:buFontTx/>
              <a:buChar char="•"/>
            </a:pPr>
            <a:r>
              <a:rPr lang="en-AU" sz="2400" b="0"/>
              <a:t>Terrain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Impact of hilly terrain and forested areas on costs 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Are good indicators available and how can they be aggregated </a:t>
            </a:r>
            <a:br>
              <a:rPr lang="en-AU" sz="2000">
                <a:latin typeface="Arial" charset="0"/>
              </a:rPr>
            </a:br>
            <a:r>
              <a:rPr lang="en-AU" sz="2000">
                <a:latin typeface="Arial" charset="0"/>
              </a:rPr>
              <a:t>into a summary measure?</a:t>
            </a:r>
          </a:p>
          <a:p>
            <a:pPr lvl="1">
              <a:buFontTx/>
              <a:buChar char="•"/>
            </a:pPr>
            <a:r>
              <a:rPr lang="en-AU" sz="2400" b="0"/>
              <a:t>Peak demand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Important cost driver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Incentive effects?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title"/>
          </p:nvPr>
        </p:nvSpPr>
        <p:spPr>
          <a:xfrm>
            <a:off x="360363" y="280988"/>
            <a:ext cx="6054725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Candidates (1)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67995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GB" sz="2400" b="0"/>
              <a:t>Length and capacity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Distance covered and capacity to service end-load are important </a:t>
            </a:r>
            <a:br>
              <a:rPr lang="en-GB" sz="2000">
                <a:latin typeface="Arial" charset="0"/>
              </a:rPr>
            </a:br>
            <a:r>
              <a:rPr lang="en-GB" sz="2000">
                <a:latin typeface="Arial" charset="0"/>
              </a:rPr>
              <a:t>cost drivers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Largely beyond TNSP control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Should length and capacity be included as operating environment factors? If so, how?</a:t>
            </a:r>
          </a:p>
          <a:p>
            <a:pPr lvl="1">
              <a:buFontTx/>
              <a:buChar char="•"/>
            </a:pPr>
            <a:r>
              <a:rPr lang="en-AU" sz="2400" b="0"/>
              <a:t>Other factors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Jurisdictional standards, regulations and environmental considerations</a:t>
            </a:r>
            <a:r>
              <a:rPr lang="en-AU"/>
              <a:t> </a:t>
            </a:r>
            <a:endParaRPr lang="en-AU" sz="2000">
              <a:latin typeface="Arial" charset="0"/>
            </a:endParaRP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TNSPs may be forced to adopt higher cost line routes or to underground for aesthetic reasons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Difficult to quantify these effects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endParaRPr lang="en-AU" sz="2000">
              <a:latin typeface="Arial" charset="0"/>
            </a:endParaRP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60363" y="280988"/>
            <a:ext cx="6054725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Candidates (2)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4638"/>
            <a:ext cx="5976938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The short list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127875" cy="2520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Climatic effects</a:t>
            </a:r>
          </a:p>
          <a:p>
            <a:pPr>
              <a:buFontTx/>
              <a:buChar char="•"/>
            </a:pPr>
            <a:r>
              <a:rPr lang="en-AU" b="0"/>
              <a:t>Terrain, and</a:t>
            </a:r>
          </a:p>
          <a:p>
            <a:pPr>
              <a:buFontTx/>
              <a:buChar char="•"/>
            </a:pPr>
            <a:r>
              <a:rPr lang="en-AU" b="0"/>
              <a:t>Length and capacity measure(s)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238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Times New Roman</vt:lpstr>
      <vt:lpstr>CCppt</vt:lpstr>
      <vt:lpstr>TNSP Operating Environment  Factors for Use in  Economic Benchmarking</vt:lpstr>
      <vt:lpstr>Background </vt:lpstr>
      <vt:lpstr>Operating environment factor selection criteria</vt:lpstr>
      <vt:lpstr>The short list</vt:lpstr>
      <vt:lpstr>Candidates (1)</vt:lpstr>
      <vt:lpstr>Candidates (2)</vt:lpstr>
      <vt:lpstr>The short 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TNSP operating environment</dc:title>
  <dc:creator/>
  <cp:lastModifiedBy/>
  <cp:revision>1</cp:revision>
  <dcterms:created xsi:type="dcterms:W3CDTF">2013-03-21T02:23:01Z</dcterms:created>
  <dcterms:modified xsi:type="dcterms:W3CDTF">2013-03-21T02:23:27Z</dcterms:modified>
</cp:coreProperties>
</file>