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331" r:id="rId2"/>
    <p:sldId id="448" r:id="rId3"/>
    <p:sldId id="487" r:id="rId4"/>
    <p:sldId id="493" r:id="rId5"/>
    <p:sldId id="490" r:id="rId6"/>
    <p:sldId id="492" r:id="rId7"/>
    <p:sldId id="452" r:id="rId8"/>
  </p:sldIdLst>
  <p:sldSz cx="9144000" cy="6858000" type="screen4x3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3200" kern="1200">
        <a:solidFill>
          <a:srgbClr val="80000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rgbClr val="80000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rgbClr val="80000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rgbClr val="80000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rgbClr val="8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8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8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8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8000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70C0"/>
    <a:srgbClr val="000099"/>
    <a:srgbClr val="000066"/>
    <a:srgbClr val="F8F8F8"/>
    <a:srgbClr val="C0C0C0"/>
    <a:srgbClr val="5F5F5F"/>
    <a:srgbClr val="8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225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AU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AU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AU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D1958D4C-FA0F-4292-9F9A-636F12145974}" type="slidenum">
              <a:rPr lang="en-AU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99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1D5EB11-C239-4962-B878-9985EBEF0EA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7FCF0D-CC45-49D8-8839-B9E98762F187}" type="slidenum">
              <a:rPr lang="en-US"/>
              <a:pPr/>
              <a:t>1</a:t>
            </a:fld>
            <a:endParaRPr lang="en-US"/>
          </a:p>
        </p:txBody>
      </p:sp>
      <p:sp>
        <p:nvSpPr>
          <p:cNvPr id="2560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9474DA-CF30-4E51-B650-DBE0D25BD87B}" type="slidenum">
              <a:rPr lang="en-US"/>
              <a:pPr/>
              <a:t>2</a:t>
            </a:fld>
            <a:endParaRPr lang="en-US"/>
          </a:p>
        </p:txBody>
      </p:sp>
      <p:sp>
        <p:nvSpPr>
          <p:cNvPr id="567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8A6195-97D9-47EE-A11B-B3DB3209D241}" type="slidenum">
              <a:rPr lang="en-US"/>
              <a:pPr/>
              <a:t>3</a:t>
            </a:fld>
            <a:endParaRPr lang="en-US"/>
          </a:p>
        </p:txBody>
      </p:sp>
      <p:sp>
        <p:nvSpPr>
          <p:cNvPr id="584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74CD93-0C24-47B2-9E92-03A0397587EC}" type="slidenum">
              <a:rPr lang="en-US"/>
              <a:pPr/>
              <a:t>4</a:t>
            </a:fld>
            <a:endParaRPr lang="en-US"/>
          </a:p>
        </p:txBody>
      </p:sp>
      <p:sp>
        <p:nvSpPr>
          <p:cNvPr id="6225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DA8B64-A815-4729-9509-5F06ECB25815}" type="slidenum">
              <a:rPr lang="en-US"/>
              <a:pPr/>
              <a:t>5</a:t>
            </a:fld>
            <a:endParaRPr lang="en-US"/>
          </a:p>
        </p:txBody>
      </p:sp>
      <p:sp>
        <p:nvSpPr>
          <p:cNvPr id="5908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90F216-4847-4221-AEC5-8C088F6A83BA}" type="slidenum">
              <a:rPr lang="en-US"/>
              <a:pPr/>
              <a:t>6</a:t>
            </a:fld>
            <a:endParaRPr lang="en-US"/>
          </a:p>
        </p:txBody>
      </p:sp>
      <p:sp>
        <p:nvSpPr>
          <p:cNvPr id="6205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0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CD9680-108C-4263-9F57-0504A8612E65}" type="slidenum">
              <a:rPr lang="en-US"/>
              <a:pPr/>
              <a:t>7</a:t>
            </a:fld>
            <a:endParaRPr lang="en-US"/>
          </a:p>
        </p:txBody>
      </p:sp>
      <p:sp>
        <p:nvSpPr>
          <p:cNvPr id="565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347" name="Group 75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4343" name="Group 71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54275" name="Rectangle 3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76" name="Rectangle 4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77" name="Rectangle 5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78" name="Rectangle 6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79" name="Rectangle 7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0" name="Rectangle 8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1" name="Rectangle 9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2" name="Rectangle 10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3" name="Rectangle 11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4" name="Rectangle 12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5" name="Rectangle 13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6" name="Rectangle 14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7" name="Rectangle 15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8" name="Rectangle 16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9" name="Rectangle 17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0" name="Rectangle 18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1" name="Rectangle 19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2" name="Rectangle 20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3" name="Rectangle 21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4" name="Rectangle 22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5" name="Rectangle 23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6" name="Rectangle 24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7" name="Rectangle 25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8" name="Rectangle 26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9" name="Rectangle 27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0" name="Rectangle 28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1" name="Rectangle 29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2" name="Rectangle 30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3" name="Rectangle 31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4" name="Rectangle 32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5" name="Rectangle 33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6" name="Rectangle 34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7" name="Rectangle 35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8" name="Rectangle 36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9" name="Rectangle 37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0" name="Rectangle 38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1" name="Rectangle 39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2" name="Rectangle 40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3" name="Rectangle 41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4" name="Rectangle 42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5" name="Rectangle 43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6" name="Rectangle 44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7" name="Rectangle 45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8" name="Rectangle 46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9" name="Rectangle 47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0" name="Rectangle 48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1" name="Rectangle 49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2" name="Rectangle 50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3" name="Rectangle 51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4" name="Rectangle 52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5" name="Rectangle 53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6" name="Rectangle 54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7" name="Rectangle 55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8" name="Rectangle 56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9" name="Rectangle 57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30" name="Rectangle 58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31" name="Rectangle 59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32" name="Rectangle 60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33" name="Rectangle 61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34" name="Rectangle 62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sp>
          <p:nvSpPr>
            <p:cNvPr id="54335" name="Rectangle 63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54336" name="Rectangle 64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rgbClr val="0070C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54337" name="Rectangle 65"/>
          <p:cNvSpPr>
            <a:spLocks noChangeArrowheads="1"/>
          </p:cNvSpPr>
          <p:nvPr/>
        </p:nvSpPr>
        <p:spPr bwMode="auto">
          <a:xfrm>
            <a:off x="3505200" y="2324100"/>
            <a:ext cx="4892675" cy="762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GB" sz="24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433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949450"/>
            <a:ext cx="7678737" cy="5794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AU"/>
              <a:t>Click to edit Master title style</a:t>
            </a:r>
          </a:p>
        </p:txBody>
      </p:sp>
      <p:sp>
        <p:nvSpPr>
          <p:cNvPr id="5433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AU"/>
              <a:t>Click to edit Master subtitle style</a:t>
            </a:r>
          </a:p>
        </p:txBody>
      </p:sp>
      <p:sp>
        <p:nvSpPr>
          <p:cNvPr id="54340" name="Rectangle 68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endParaRPr lang="en-AU"/>
          </a:p>
        </p:txBody>
      </p:sp>
      <p:sp>
        <p:nvSpPr>
          <p:cNvPr id="54341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endParaRPr lang="en-AU"/>
          </a:p>
        </p:txBody>
      </p:sp>
      <p:sp>
        <p:nvSpPr>
          <p:cNvPr id="54342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fld id="{CAADE6D6-A7F4-4DB6-A3C9-210EDA147E13}" type="slidenum">
              <a:rPr lang="en-AU"/>
              <a:pPr/>
              <a:t>‹#›</a:t>
            </a:fld>
            <a:endParaRPr lang="en-AU"/>
          </a:p>
        </p:txBody>
      </p:sp>
      <p:pic>
        <p:nvPicPr>
          <p:cNvPr id="54350" name="Picture 78" descr="ei_logo_hire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4663" y="5508625"/>
            <a:ext cx="32416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8475" y="-153988"/>
            <a:ext cx="2174875" cy="62499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-153988"/>
            <a:ext cx="6372225" cy="62499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13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-153988"/>
            <a:ext cx="6191250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53314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</p:txBody>
      </p:sp>
      <p:sp>
        <p:nvSpPr>
          <p:cNvPr id="53324" name="Line 76"/>
          <p:cNvSpPr>
            <a:spLocks noChangeShapeType="1"/>
          </p:cNvSpPr>
          <p:nvPr userDrawn="1"/>
        </p:nvSpPr>
        <p:spPr bwMode="auto">
          <a:xfrm>
            <a:off x="0" y="1141413"/>
            <a:ext cx="6516688" cy="0"/>
          </a:xfrm>
          <a:prstGeom prst="line">
            <a:avLst/>
          </a:prstGeom>
          <a:noFill/>
          <a:ln w="6350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AU"/>
          </a:p>
        </p:txBody>
      </p:sp>
      <p:pic>
        <p:nvPicPr>
          <p:cNvPr id="53325" name="Picture 77" descr="ei_logo_hires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810375" y="317500"/>
            <a:ext cx="20002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326" name="Rectangle 78"/>
          <p:cNvSpPr>
            <a:spLocks noChangeArrowheads="1"/>
          </p:cNvSpPr>
          <p:nvPr/>
        </p:nvSpPr>
        <p:spPr bwMode="auto">
          <a:xfrm>
            <a:off x="179388" y="6453188"/>
            <a:ext cx="287972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AU" sz="1400"/>
              <a:t>www.economicinsights.com.au</a:t>
            </a:r>
          </a:p>
        </p:txBody>
      </p:sp>
      <p:sp>
        <p:nvSpPr>
          <p:cNvPr id="53327" name="Rectangle 79"/>
          <p:cNvSpPr>
            <a:spLocks noChangeArrowheads="1"/>
          </p:cNvSpPr>
          <p:nvPr userDrawn="1"/>
        </p:nvSpPr>
        <p:spPr bwMode="auto">
          <a:xfrm>
            <a:off x="8113713" y="6473825"/>
            <a:ext cx="400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83E0721F-27C4-4FB8-87D2-D8060B262B5F}" type="slidenum">
              <a:rPr lang="en-US" sz="1400"/>
              <a:pPr/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Ø"/>
        <a:defRPr sz="20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j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j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j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j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j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604838"/>
            <a:ext cx="8305800" cy="1554162"/>
          </a:xfrm>
        </p:spPr>
        <p:txBody>
          <a:bodyPr/>
          <a:lstStyle/>
          <a:p>
            <a:r>
              <a:rPr lang="en-US">
                <a:solidFill>
                  <a:srgbClr val="800000"/>
                </a:solidFill>
                <a:latin typeface="Arial" charset="0"/>
              </a:rPr>
              <a:t>TNSP Operating Environment </a:t>
            </a:r>
            <a:br>
              <a:rPr lang="en-US">
                <a:solidFill>
                  <a:srgbClr val="800000"/>
                </a:solidFill>
                <a:latin typeface="Arial" charset="0"/>
              </a:rPr>
            </a:br>
            <a:r>
              <a:rPr lang="en-US">
                <a:solidFill>
                  <a:srgbClr val="800000"/>
                </a:solidFill>
                <a:latin typeface="Arial" charset="0"/>
              </a:rPr>
              <a:t>Factors for Use in</a:t>
            </a:r>
            <a:br>
              <a:rPr lang="en-US">
                <a:solidFill>
                  <a:srgbClr val="800000"/>
                </a:solidFill>
                <a:latin typeface="Arial" charset="0"/>
              </a:rPr>
            </a:br>
            <a:r>
              <a:rPr lang="en-US">
                <a:solidFill>
                  <a:srgbClr val="800000"/>
                </a:solidFill>
                <a:latin typeface="Arial" charset="0"/>
              </a:rPr>
              <a:t> Economic Benchmarking</a:t>
            </a:r>
            <a:endParaRPr lang="en-AU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254981" name="Rectangle 5"/>
          <p:cNvSpPr>
            <a:spLocks noChangeArrowheads="1"/>
          </p:cNvSpPr>
          <p:nvPr/>
        </p:nvSpPr>
        <p:spPr bwMode="auto">
          <a:xfrm>
            <a:off x="395288" y="2636838"/>
            <a:ext cx="8077200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/>
            <a:endParaRPr lang="en-NZ" sz="2400" b="1">
              <a:solidFill>
                <a:schemeClr val="tx1"/>
              </a:solidFill>
            </a:endParaRPr>
          </a:p>
          <a:p>
            <a:pPr algn="r" eaLnBrk="0" hangingPunct="0"/>
            <a:r>
              <a:rPr lang="en-NZ" sz="2400" b="1">
                <a:solidFill>
                  <a:schemeClr val="tx1"/>
                </a:solidFill>
              </a:rPr>
              <a:t>AER Economic Benchmarking Workshop #2</a:t>
            </a:r>
          </a:p>
          <a:p>
            <a:pPr algn="r" eaLnBrk="0" hangingPunct="0"/>
            <a:endParaRPr lang="en-NZ" sz="2400" b="1">
              <a:solidFill>
                <a:schemeClr val="tx1"/>
              </a:solidFill>
            </a:endParaRPr>
          </a:p>
          <a:p>
            <a:pPr algn="r" eaLnBrk="0" hangingPunct="0"/>
            <a:r>
              <a:rPr lang="en-NZ" sz="2400" b="1">
                <a:solidFill>
                  <a:schemeClr val="tx1"/>
                </a:solidFill>
              </a:rPr>
              <a:t>14 March 2013</a:t>
            </a:r>
          </a:p>
          <a:p>
            <a:pPr algn="r" eaLnBrk="0" hangingPunct="0"/>
            <a:endParaRPr lang="en-NZ" sz="2400" b="1">
              <a:solidFill>
                <a:schemeClr val="tx1"/>
              </a:solidFill>
            </a:endParaRPr>
          </a:p>
          <a:p>
            <a:pPr algn="r" eaLnBrk="0" hangingPunct="0"/>
            <a:r>
              <a:rPr lang="en-NZ" sz="2400" b="1">
                <a:solidFill>
                  <a:schemeClr val="tx1"/>
                </a:solidFill>
              </a:rPr>
              <a:t>Denis Lawrence and John Kain</a:t>
            </a:r>
            <a:endParaRPr lang="en-AU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57175"/>
            <a:ext cx="6408737" cy="579438"/>
          </a:xfrm>
        </p:spPr>
        <p:txBody>
          <a:bodyPr/>
          <a:lstStyle/>
          <a:p>
            <a:r>
              <a:rPr lang="en-US" b="0">
                <a:solidFill>
                  <a:srgbClr val="800000"/>
                </a:solidFill>
                <a:latin typeface="Arial" charset="0"/>
              </a:rPr>
              <a:t>Background</a:t>
            </a:r>
            <a:r>
              <a:rPr lang="en-NZ" sz="2000" b="0"/>
              <a:t> </a:t>
            </a:r>
            <a:endParaRPr lang="en-US" sz="2000" b="0"/>
          </a:p>
        </p:txBody>
      </p:sp>
      <p:sp>
        <p:nvSpPr>
          <p:cNvPr id="483332" name="Rectangle 4"/>
          <p:cNvSpPr>
            <a:spLocks noChangeArrowheads="1"/>
          </p:cNvSpPr>
          <p:nvPr/>
        </p:nvSpPr>
        <p:spPr bwMode="auto">
          <a:xfrm>
            <a:off x="179388" y="1412875"/>
            <a:ext cx="8640762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Tx/>
              <a:buChar char="•"/>
            </a:pPr>
            <a:r>
              <a:rPr lang="en-AU" sz="2400">
                <a:solidFill>
                  <a:schemeClr val="tx1"/>
                </a:solidFill>
              </a:rPr>
              <a:t>Operating environment conditions can have a significant impact on network costs and measured efficiency and in many cases are beyond the control of managers</a:t>
            </a:r>
            <a:r>
              <a:rPr lang="en-AU" sz="2400" b="1">
                <a:solidFill>
                  <a:schemeClr val="tx1"/>
                </a:solidFill>
              </a:rPr>
              <a:t> </a:t>
            </a:r>
            <a:endParaRPr lang="en-AU" sz="2400">
              <a:solidFill>
                <a:schemeClr val="tx1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Tx/>
              <a:buChar char="•"/>
            </a:pPr>
            <a:r>
              <a:rPr lang="en-AU" sz="2400">
                <a:solidFill>
                  <a:schemeClr val="tx1"/>
                </a:solidFill>
              </a:rPr>
              <a:t>Need to ensure reasonably like–with–like comparisons</a:t>
            </a:r>
            <a:r>
              <a:rPr lang="en-AU" sz="2400" b="1">
                <a:solidFill>
                  <a:schemeClr val="tx1"/>
                </a:solidFill>
              </a:rPr>
              <a:t> 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Tx/>
              <a:buChar char="•"/>
            </a:pPr>
            <a:r>
              <a:rPr lang="en-AU" sz="2400">
                <a:solidFill>
                  <a:schemeClr val="tx1"/>
                </a:solidFill>
              </a:rPr>
              <a:t>Adjust for at least the most important operating environment differences 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Tx/>
              <a:buChar char="•"/>
            </a:pPr>
            <a:r>
              <a:rPr lang="en-AU" sz="2400">
                <a:solidFill>
                  <a:schemeClr val="tx1"/>
                </a:solidFill>
              </a:rPr>
              <a:t>In practice, the number and type of operating environment factors that can be included is often limited by data availability, correlation with other included variables and degrees of freedom considerations</a:t>
            </a:r>
            <a:r>
              <a:rPr lang="en-AU" sz="2400" b="1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844675"/>
            <a:ext cx="9144000" cy="2087563"/>
          </a:xfrm>
        </p:spPr>
        <p:txBody>
          <a:bodyPr/>
          <a:lstStyle/>
          <a:p>
            <a:pPr marL="838200" lvl="1" indent="-381000">
              <a:lnSpc>
                <a:spcPct val="90000"/>
              </a:lnSpc>
              <a:buSzPct val="90000"/>
              <a:buFontTx/>
              <a:buAutoNum type="arabicParenR"/>
            </a:pPr>
            <a:r>
              <a:rPr lang="en-AU" sz="2400" b="0"/>
              <a:t>the variable must have a material impact</a:t>
            </a:r>
          </a:p>
          <a:p>
            <a:pPr marL="838200" lvl="1" indent="-381000">
              <a:lnSpc>
                <a:spcPct val="90000"/>
              </a:lnSpc>
              <a:buSzPct val="90000"/>
              <a:buFontTx/>
              <a:buAutoNum type="arabicParenR"/>
            </a:pPr>
            <a:endParaRPr lang="en-AU" sz="2400" b="0"/>
          </a:p>
          <a:p>
            <a:pPr marL="838200" lvl="1" indent="-381000">
              <a:lnSpc>
                <a:spcPct val="90000"/>
              </a:lnSpc>
              <a:buSzPct val="90000"/>
              <a:buFontTx/>
              <a:buAutoNum type="arabicParenR"/>
            </a:pPr>
            <a:r>
              <a:rPr lang="en-AU" sz="2400" b="0"/>
              <a:t>the variable must be exogenous to the TNSP’s control, and</a:t>
            </a:r>
          </a:p>
          <a:p>
            <a:pPr marL="838200" lvl="1" indent="-381000">
              <a:lnSpc>
                <a:spcPct val="90000"/>
              </a:lnSpc>
              <a:buSzPct val="90000"/>
              <a:buFontTx/>
              <a:buAutoNum type="arabicParenR"/>
            </a:pPr>
            <a:endParaRPr lang="en-AU" sz="2400" b="0"/>
          </a:p>
          <a:p>
            <a:pPr marL="838200" lvl="1" indent="-381000">
              <a:lnSpc>
                <a:spcPct val="90000"/>
              </a:lnSpc>
              <a:buSzPct val="90000"/>
              <a:buFontTx/>
              <a:buAutoNum type="arabicParenR"/>
            </a:pPr>
            <a:r>
              <a:rPr lang="en-AU" sz="2400" b="0"/>
              <a:t>the variable must be a primary driver of TNSP costs</a:t>
            </a:r>
            <a:endParaRPr lang="en-GB" sz="2400" b="0"/>
          </a:p>
        </p:txBody>
      </p:sp>
      <p:sp>
        <p:nvSpPr>
          <p:cNvPr id="583683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6054725" cy="1066800"/>
          </a:xfrm>
        </p:spPr>
        <p:txBody>
          <a:bodyPr/>
          <a:lstStyle/>
          <a:p>
            <a:r>
              <a:rPr lang="en-AU" b="0">
                <a:solidFill>
                  <a:srgbClr val="800000"/>
                </a:solidFill>
                <a:latin typeface="Arial" charset="0"/>
              </a:rPr>
              <a:t>Operating environment factor selection criteria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274638"/>
            <a:ext cx="5976938" cy="579437"/>
          </a:xfrm>
        </p:spPr>
        <p:txBody>
          <a:bodyPr/>
          <a:lstStyle/>
          <a:p>
            <a:r>
              <a:rPr lang="en-AU" b="0">
                <a:solidFill>
                  <a:srgbClr val="800000"/>
                </a:solidFill>
                <a:latin typeface="Arial" charset="0"/>
              </a:rPr>
              <a:t>The short list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844675"/>
            <a:ext cx="7127875" cy="2520950"/>
          </a:xfrm>
        </p:spPr>
        <p:txBody>
          <a:bodyPr/>
          <a:lstStyle/>
          <a:p>
            <a:pPr>
              <a:buFontTx/>
              <a:buChar char="•"/>
            </a:pPr>
            <a:r>
              <a:rPr lang="en-AU" b="0"/>
              <a:t>Climatic effects</a:t>
            </a:r>
          </a:p>
          <a:p>
            <a:pPr>
              <a:buFontTx/>
              <a:buChar char="•"/>
            </a:pPr>
            <a:r>
              <a:rPr lang="en-AU" b="0"/>
              <a:t>Terrain, and</a:t>
            </a:r>
          </a:p>
          <a:p>
            <a:pPr>
              <a:buFontTx/>
              <a:buChar char="•"/>
            </a:pPr>
            <a:r>
              <a:rPr lang="en-AU" b="0"/>
              <a:t>Length and capacity measure(s)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36663"/>
            <a:ext cx="9144000" cy="5184775"/>
          </a:xfrm>
        </p:spPr>
        <p:txBody>
          <a:bodyPr/>
          <a:lstStyle/>
          <a:p>
            <a:pPr lvl="1">
              <a:buFontTx/>
              <a:buChar char="•"/>
            </a:pPr>
            <a:r>
              <a:rPr lang="en-GB" sz="2400" b="0"/>
              <a:t>Climate</a:t>
            </a:r>
          </a:p>
          <a:p>
            <a:pPr marL="1162050" lvl="2"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2000">
                <a:latin typeface="Arial" charset="0"/>
              </a:rPr>
              <a:t>Tropical versus temperate climate impacts on costs</a:t>
            </a:r>
          </a:p>
          <a:p>
            <a:pPr marL="1162050" lvl="2"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2000">
                <a:latin typeface="Arial" charset="0"/>
              </a:rPr>
              <a:t>Incidence of severe storm events and bushfires</a:t>
            </a:r>
          </a:p>
          <a:p>
            <a:pPr marL="1162050" lvl="2"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2000">
                <a:latin typeface="Arial" charset="0"/>
              </a:rPr>
              <a:t>Snow loading (and difficulty of access), conductor derating in elevated temperatures and variability of vegetation aggression</a:t>
            </a:r>
            <a:r>
              <a:rPr lang="en-AU" sz="2000"/>
              <a:t> </a:t>
            </a:r>
            <a:endParaRPr lang="en-GB" sz="2000">
              <a:latin typeface="Arial" charset="0"/>
            </a:endParaRPr>
          </a:p>
          <a:p>
            <a:pPr marL="1162050" lvl="2"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2000">
                <a:latin typeface="Arial" charset="0"/>
              </a:rPr>
              <a:t>Measurement of climate effects and aggregation into summary measure</a:t>
            </a:r>
          </a:p>
          <a:p>
            <a:pPr lvl="1">
              <a:buFontTx/>
              <a:buChar char="•"/>
            </a:pPr>
            <a:r>
              <a:rPr lang="en-AU" sz="2400" b="0"/>
              <a:t>Terrain</a:t>
            </a:r>
          </a:p>
          <a:p>
            <a:pPr marL="1162050" lvl="2"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000">
                <a:latin typeface="Arial" charset="0"/>
              </a:rPr>
              <a:t>Impact of hilly terrain and forested areas on costs </a:t>
            </a:r>
          </a:p>
          <a:p>
            <a:pPr marL="1162050" lvl="2"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000">
                <a:latin typeface="Arial" charset="0"/>
              </a:rPr>
              <a:t>Are good indicators available and how can they be aggregated </a:t>
            </a:r>
            <a:br>
              <a:rPr lang="en-AU" sz="2000">
                <a:latin typeface="Arial" charset="0"/>
              </a:rPr>
            </a:br>
            <a:r>
              <a:rPr lang="en-AU" sz="2000">
                <a:latin typeface="Arial" charset="0"/>
              </a:rPr>
              <a:t>into a summary measure?</a:t>
            </a:r>
          </a:p>
          <a:p>
            <a:pPr lvl="1">
              <a:buFontTx/>
              <a:buChar char="•"/>
            </a:pPr>
            <a:r>
              <a:rPr lang="en-AU" sz="2400" b="0"/>
              <a:t>Peak demand</a:t>
            </a:r>
          </a:p>
          <a:p>
            <a:pPr marL="1162050" lvl="2"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000">
                <a:latin typeface="Arial" charset="0"/>
              </a:rPr>
              <a:t>Important cost driver</a:t>
            </a:r>
          </a:p>
          <a:p>
            <a:pPr marL="1162050" lvl="2"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000">
                <a:latin typeface="Arial" charset="0"/>
              </a:rPr>
              <a:t>Incentive effects?</a:t>
            </a:r>
          </a:p>
        </p:txBody>
      </p:sp>
      <p:sp>
        <p:nvSpPr>
          <p:cNvPr id="589827" name="Rectangle 3"/>
          <p:cNvSpPr>
            <a:spLocks noGrp="1" noChangeArrowheads="1"/>
          </p:cNvSpPr>
          <p:nvPr>
            <p:ph type="title"/>
          </p:nvPr>
        </p:nvSpPr>
        <p:spPr>
          <a:xfrm>
            <a:off x="360363" y="280988"/>
            <a:ext cx="6054725" cy="579437"/>
          </a:xfrm>
        </p:spPr>
        <p:txBody>
          <a:bodyPr/>
          <a:lstStyle/>
          <a:p>
            <a:r>
              <a:rPr lang="en-AU" b="0">
                <a:solidFill>
                  <a:srgbClr val="800000"/>
                </a:solidFill>
                <a:latin typeface="Arial" charset="0"/>
              </a:rPr>
              <a:t>Candidates (1)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412875"/>
            <a:ext cx="9144000" cy="4679950"/>
          </a:xfrm>
        </p:spPr>
        <p:txBody>
          <a:bodyPr/>
          <a:lstStyle/>
          <a:p>
            <a:pPr lvl="1">
              <a:buFontTx/>
              <a:buChar char="•"/>
            </a:pPr>
            <a:r>
              <a:rPr lang="en-GB" sz="2400" b="0"/>
              <a:t>Length and capacity</a:t>
            </a:r>
          </a:p>
          <a:p>
            <a:pPr marL="1162050" lvl="2"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2000">
                <a:latin typeface="Arial" charset="0"/>
              </a:rPr>
              <a:t>Distance covered and capacity to service end-load are important </a:t>
            </a:r>
            <a:br>
              <a:rPr lang="en-GB" sz="2000">
                <a:latin typeface="Arial" charset="0"/>
              </a:rPr>
            </a:br>
            <a:r>
              <a:rPr lang="en-GB" sz="2000">
                <a:latin typeface="Arial" charset="0"/>
              </a:rPr>
              <a:t>cost drivers</a:t>
            </a:r>
          </a:p>
          <a:p>
            <a:pPr marL="1162050" lvl="2"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2000">
                <a:latin typeface="Arial" charset="0"/>
              </a:rPr>
              <a:t>Largely beyond TNSP control</a:t>
            </a:r>
          </a:p>
          <a:p>
            <a:pPr marL="1162050" lvl="2"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2000">
                <a:latin typeface="Arial" charset="0"/>
              </a:rPr>
              <a:t>Should length and capacity be included as operating environment factors? If so, how?</a:t>
            </a:r>
          </a:p>
          <a:p>
            <a:pPr lvl="1">
              <a:buFontTx/>
              <a:buChar char="•"/>
            </a:pPr>
            <a:r>
              <a:rPr lang="en-AU" sz="2400" b="0"/>
              <a:t>Other factors</a:t>
            </a:r>
          </a:p>
          <a:p>
            <a:pPr marL="1162050" lvl="2"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000">
                <a:latin typeface="Arial" charset="0"/>
              </a:rPr>
              <a:t>Jurisdictional standards, regulations and environmental considerations</a:t>
            </a:r>
            <a:r>
              <a:rPr lang="en-AU"/>
              <a:t> </a:t>
            </a:r>
            <a:endParaRPr lang="en-AU" sz="2000">
              <a:latin typeface="Arial" charset="0"/>
            </a:endParaRPr>
          </a:p>
          <a:p>
            <a:pPr marL="1162050" lvl="2"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000">
                <a:latin typeface="Arial" charset="0"/>
              </a:rPr>
              <a:t>TNSPs may be forced to adopt higher cost line routes or to underground for aesthetic reasons</a:t>
            </a:r>
          </a:p>
          <a:p>
            <a:pPr marL="1162050" lvl="2"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000">
                <a:latin typeface="Arial" charset="0"/>
              </a:rPr>
              <a:t>Difficult to quantify these effects</a:t>
            </a:r>
          </a:p>
          <a:p>
            <a:pPr marL="1162050" lvl="2">
              <a:buClr>
                <a:schemeClr val="tx1"/>
              </a:buClr>
              <a:buFont typeface="Wingdings" pitchFamily="2" charset="2"/>
              <a:buChar char="Ø"/>
            </a:pPr>
            <a:endParaRPr lang="en-AU" sz="2000">
              <a:latin typeface="Arial" charset="0"/>
            </a:endParaRPr>
          </a:p>
        </p:txBody>
      </p:sp>
      <p:sp>
        <p:nvSpPr>
          <p:cNvPr id="619523" name="Rectangle 3"/>
          <p:cNvSpPr>
            <a:spLocks noGrp="1" noChangeArrowheads="1"/>
          </p:cNvSpPr>
          <p:nvPr>
            <p:ph type="title"/>
          </p:nvPr>
        </p:nvSpPr>
        <p:spPr>
          <a:xfrm>
            <a:off x="360363" y="280988"/>
            <a:ext cx="6054725" cy="579437"/>
          </a:xfrm>
        </p:spPr>
        <p:txBody>
          <a:bodyPr/>
          <a:lstStyle/>
          <a:p>
            <a:r>
              <a:rPr lang="en-AU" b="0">
                <a:solidFill>
                  <a:srgbClr val="800000"/>
                </a:solidFill>
                <a:latin typeface="Arial" charset="0"/>
              </a:rPr>
              <a:t>Candidates (2)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274638"/>
            <a:ext cx="5976938" cy="579437"/>
          </a:xfrm>
        </p:spPr>
        <p:txBody>
          <a:bodyPr/>
          <a:lstStyle/>
          <a:p>
            <a:r>
              <a:rPr lang="en-AU" b="0">
                <a:solidFill>
                  <a:srgbClr val="800000"/>
                </a:solidFill>
                <a:latin typeface="Arial" charset="0"/>
              </a:rPr>
              <a:t>The short list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844675"/>
            <a:ext cx="7127875" cy="2520950"/>
          </a:xfrm>
        </p:spPr>
        <p:txBody>
          <a:bodyPr/>
          <a:lstStyle/>
          <a:p>
            <a:pPr>
              <a:buFontTx/>
              <a:buChar char="•"/>
            </a:pPr>
            <a:r>
              <a:rPr lang="en-AU" b="0"/>
              <a:t>Climatic effects</a:t>
            </a:r>
          </a:p>
          <a:p>
            <a:pPr>
              <a:buFontTx/>
              <a:buChar char="•"/>
            </a:pPr>
            <a:r>
              <a:rPr lang="en-AU" b="0"/>
              <a:t>Terrain, and</a:t>
            </a:r>
          </a:p>
          <a:p>
            <a:pPr>
              <a:buFontTx/>
              <a:buChar char="•"/>
            </a:pPr>
            <a:r>
              <a:rPr lang="en-AU" b="0"/>
              <a:t>Length and capacity measure(s)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Cppt">
  <a:themeElements>
    <a:clrScheme name="">
      <a:dk1>
        <a:srgbClr val="000000"/>
      </a:dk1>
      <a:lt1>
        <a:srgbClr val="EAEAEA"/>
      </a:lt1>
      <a:dk2>
        <a:srgbClr val="003366"/>
      </a:dk2>
      <a:lt2>
        <a:srgbClr val="FFFFFF"/>
      </a:lt2>
      <a:accent1>
        <a:srgbClr val="FFFFFF"/>
      </a:accent1>
      <a:accent2>
        <a:srgbClr val="FFFFFF"/>
      </a:accent2>
      <a:accent3>
        <a:srgbClr val="F3F3F3"/>
      </a:accent3>
      <a:accent4>
        <a:srgbClr val="000000"/>
      </a:accent4>
      <a:accent5>
        <a:srgbClr val="FFFFFF"/>
      </a:accent5>
      <a:accent6>
        <a:srgbClr val="E7E7E7"/>
      </a:accent6>
      <a:hlink>
        <a:srgbClr val="079D7F"/>
      </a:hlink>
      <a:folHlink>
        <a:srgbClr val="000000"/>
      </a:folHlink>
    </a:clrScheme>
    <a:fontScheme name="CCppt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3200" b="0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3200" b="0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Cppt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Cppt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ppt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ppt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ppt 5">
        <a:dk1>
          <a:srgbClr val="000000"/>
        </a:dk1>
        <a:lt1>
          <a:srgbClr val="EAEAEA"/>
        </a:lt1>
        <a:dk2>
          <a:srgbClr val="003366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E7E7E7"/>
        </a:accent6>
        <a:hlink>
          <a:srgbClr val="00B78A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H:\Personal Templates\CCppt.pot</Template>
  <TotalTime>0</TotalTime>
  <Words>238</Words>
  <Application>Microsoft Office PowerPoint</Application>
  <PresentationFormat>On-screen Show (4:3)</PresentationFormat>
  <Paragraphs>54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Verdana</vt:lpstr>
      <vt:lpstr>Wingdings</vt:lpstr>
      <vt:lpstr>Times New Roman</vt:lpstr>
      <vt:lpstr>CCppt</vt:lpstr>
      <vt:lpstr>TNSP Operating Environment  Factors for Use in  Economic Benchmarking</vt:lpstr>
      <vt:lpstr>Background </vt:lpstr>
      <vt:lpstr>Operating environment factor selection criteria</vt:lpstr>
      <vt:lpstr>The short list</vt:lpstr>
      <vt:lpstr>Candidates (1)</vt:lpstr>
      <vt:lpstr>Candidates (2)</vt:lpstr>
      <vt:lpstr>The short list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TNSP operating environment</dc:title>
  <dc:creator/>
  <cp:lastModifiedBy/>
  <cp:revision>1</cp:revision>
  <dcterms:created xsi:type="dcterms:W3CDTF">2013-03-21T02:23:01Z</dcterms:created>
  <dcterms:modified xsi:type="dcterms:W3CDTF">2013-03-21T02:23:27Z</dcterms:modified>
</cp:coreProperties>
</file>